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8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85a8b2ba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85a8b2ba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a246a795b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a246a795b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85a8b2baf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85a8b2baf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bd2419f2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bd2419f2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bd2419f29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4bd2419f29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bd2419f29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bd2419f29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85a8b2baf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85a8b2baf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b8d1b0a5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4b8d1b0a5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b8d1b0a5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b8d1b0a5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a54fb2c2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a54fb2c2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a54fb2c2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4a54fb2c2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a54fb2c2c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a54fb2c2c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a54fb2c2c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4a54fb2c2c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85a8b2baf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485a8b2baf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a54fb2c2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a54fb2c2c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485a8b2baf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485a8b2baf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85a8b2baf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85a8b2baf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9bbebfb68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9bbebfb68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9bbebfb68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9bbebfb68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b8a303a5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4b8a303a5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85a8b2ba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85a8b2ba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a246a795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a246a795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a246a795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4a246a795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a246a795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a246a795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布局">
  <p:cSld name="自定义布局">
    <p:bg>
      <p:bgPr>
        <a:gradFill>
          <a:gsLst>
            <a:gs pos="0">
              <a:schemeClr val="accent4"/>
            </a:gs>
            <a:gs pos="8000">
              <a:srgbClr val="1A4CC8"/>
            </a:gs>
            <a:gs pos="27000">
              <a:schemeClr val="dk1"/>
            </a:gs>
            <a:gs pos="81000">
              <a:srgbClr val="731A36"/>
            </a:gs>
            <a:gs pos="93000">
              <a:schemeClr val="dk2"/>
            </a:gs>
            <a:gs pos="99000">
              <a:srgbClr val="B0B0BC"/>
            </a:gs>
            <a:gs pos="100000">
              <a:srgbClr val="B0B0BC"/>
            </a:gs>
          </a:gsLst>
          <a:lin ang="12600029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 amt="33000"/>
          </a:blip>
          <a:srcRect t="185" b="184"/>
          <a:stretch/>
        </p:blipFill>
        <p:spPr>
          <a:xfrm>
            <a:off x="0" y="0"/>
            <a:ext cx="9144002" cy="512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l="10901" t="2692" r="9004" b="2173"/>
          <a:stretch/>
        </p:blipFill>
        <p:spPr>
          <a:xfrm>
            <a:off x="-2" y="28"/>
            <a:ext cx="9144002" cy="514039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0" y="1895373"/>
            <a:ext cx="91440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Font typeface="Arial Black"/>
              <a:buNone/>
              <a:defRPr sz="45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" y="2669151"/>
            <a:ext cx="91440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0" y="4149413"/>
            <a:ext cx="9144000" cy="992700"/>
          </a:xfrm>
          <a:prstGeom prst="rect">
            <a:avLst/>
          </a:prstGeom>
          <a:solidFill>
            <a:schemeClr val="dk1">
              <a:alpha val="6196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6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自定义版式">
  <p:cSld name="4_自定义版式">
    <p:bg>
      <p:bgPr>
        <a:gradFill>
          <a:gsLst>
            <a:gs pos="0">
              <a:schemeClr val="accent4"/>
            </a:gs>
            <a:gs pos="11980">
              <a:srgbClr val="113285"/>
            </a:gs>
            <a:gs pos="35040">
              <a:srgbClr val="020B11"/>
            </a:gs>
            <a:gs pos="81990">
              <a:srgbClr val="731A36"/>
            </a:gs>
            <a:gs pos="99000">
              <a:schemeClr val="dk2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 amt="33000"/>
          </a:blip>
          <a:srcRect t="185" b="184"/>
          <a:stretch/>
        </p:blipFill>
        <p:spPr>
          <a:xfrm>
            <a:off x="-4671" y="2306"/>
            <a:ext cx="9144002" cy="514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l="151" t="2692" r="49052" b="2173"/>
          <a:stretch/>
        </p:blipFill>
        <p:spPr>
          <a:xfrm>
            <a:off x="3341884" y="-4762"/>
            <a:ext cx="5799221" cy="514039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-1" y="0"/>
            <a:ext cx="6588000" cy="51444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52746" y="789081"/>
            <a:ext cx="5183100" cy="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1407387" y="631870"/>
            <a:ext cx="108300" cy="108300"/>
          </a:xfrm>
          <a:prstGeom prst="ellipse">
            <a:avLst/>
          </a:prstGeom>
          <a:noFill/>
          <a:ln w="12700" cap="flat" cmpd="sng">
            <a:solidFill>
              <a:srgbClr val="8EABF1">
                <a:alpha val="48627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2454375" y="4284898"/>
            <a:ext cx="108300" cy="108300"/>
          </a:xfrm>
          <a:prstGeom prst="ellipse">
            <a:avLst/>
          </a:prstGeom>
          <a:noFill/>
          <a:ln w="12700" cap="flat" cmpd="sng">
            <a:solidFill>
              <a:srgbClr val="8EABF1">
                <a:alpha val="48627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769217" y="1898128"/>
            <a:ext cx="5166600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69218" y="2713472"/>
            <a:ext cx="5166600" cy="1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04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26" name="Google Shape;26;p3"/>
          <p:cNvCxnSpPr/>
          <p:nvPr/>
        </p:nvCxnSpPr>
        <p:spPr>
          <a:xfrm>
            <a:off x="-9442" y="1769795"/>
            <a:ext cx="3990000" cy="0"/>
          </a:xfrm>
          <a:prstGeom prst="straightConnector1">
            <a:avLst/>
          </a:prstGeom>
          <a:noFill/>
          <a:ln w="25400" cap="flat" cmpd="sng">
            <a:solidFill>
              <a:srgbClr val="11328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252304" y="46779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6855728" y="466964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770149" y="447518"/>
            <a:ext cx="75417" cy="75417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EABF1">
              <a:alpha val="4901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自定义版式">
  <p:cSld name="8_自定义版式">
    <p:bg>
      <p:bgPr>
        <a:gradFill>
          <a:gsLst>
            <a:gs pos="0">
              <a:schemeClr val="accent4"/>
            </a:gs>
            <a:gs pos="14000">
              <a:srgbClr val="1A4CC8"/>
            </a:gs>
            <a:gs pos="31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7799903" scaled="0"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252304" y="46779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855728" y="466964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653840" y="553352"/>
            <a:ext cx="96104" cy="96104"/>
          </a:xfrm>
          <a:custGeom>
            <a:avLst/>
            <a:gdLst/>
            <a:ahLst/>
            <a:cxnLst/>
            <a:rect l="l" t="t" r="r" b="b"/>
            <a:pathLst>
              <a:path w="127713" h="127713" extrusionOk="0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EABF1">
              <a:alpha val="4901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637012" y="306703"/>
            <a:ext cx="8053800" cy="824400"/>
          </a:xfrm>
          <a:prstGeom prst="roundRect">
            <a:avLst>
              <a:gd name="adj" fmla="val 16667"/>
            </a:avLst>
          </a:prstGeom>
          <a:solidFill>
            <a:srgbClr val="E7E6E6">
              <a:alpha val="36862"/>
            </a:srgbClr>
          </a:solidFill>
          <a:ln w="57150" cap="flat" cmpd="sng">
            <a:solidFill>
              <a:srgbClr val="E58F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 Black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4" descr="Magnifying glass with solid fill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2276" y="40725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自定义版式 2">
  <p:cSld name="8_自定义版式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252304" y="46779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855728" y="466964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653840" y="553352"/>
            <a:ext cx="96104" cy="96104"/>
          </a:xfrm>
          <a:custGeom>
            <a:avLst/>
            <a:gdLst/>
            <a:ahLst/>
            <a:cxnLst/>
            <a:rect l="l" t="t" r="r" b="b"/>
            <a:pathLst>
              <a:path w="127713" h="127713" extrusionOk="0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EABF1">
              <a:alpha val="4902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13438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/>
          <p:nvPr/>
        </p:nvSpPr>
        <p:spPr>
          <a:xfrm>
            <a:off x="637012" y="306703"/>
            <a:ext cx="8053800" cy="824400"/>
          </a:xfrm>
          <a:prstGeom prst="roundRect">
            <a:avLst>
              <a:gd name="adj" fmla="val 16667"/>
            </a:avLst>
          </a:prstGeom>
          <a:solidFill>
            <a:srgbClr val="E7E6E6">
              <a:alpha val="36860"/>
            </a:srgbClr>
          </a:solidFill>
          <a:ln w="57150" cap="flat" cmpd="sng">
            <a:solidFill>
              <a:srgbClr val="E58F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 Black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5" descr="Magnifying glass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2276" y="40725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自定义版式">
  <p:cSld name="6_自定义版式">
    <p:bg>
      <p:bgPr>
        <a:gradFill>
          <a:gsLst>
            <a:gs pos="0">
              <a:schemeClr val="accent4"/>
            </a:gs>
            <a:gs pos="11980">
              <a:srgbClr val="113285"/>
            </a:gs>
            <a:gs pos="35040">
              <a:srgbClr val="020B11"/>
            </a:gs>
            <a:gs pos="81990">
              <a:srgbClr val="731A36"/>
            </a:gs>
            <a:gs pos="99000">
              <a:schemeClr val="dk2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6"/>
          <p:cNvPicPr preferRelativeResize="0"/>
          <p:nvPr/>
        </p:nvPicPr>
        <p:blipFill rotWithShape="1">
          <a:blip r:embed="rId2">
            <a:alphaModFix amt="33000"/>
          </a:blip>
          <a:srcRect t="185" b="184"/>
          <a:stretch/>
        </p:blipFill>
        <p:spPr>
          <a:xfrm>
            <a:off x="-4671" y="2306"/>
            <a:ext cx="9144002" cy="514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 rotWithShape="1">
          <a:blip r:embed="rId3">
            <a:alphaModFix/>
          </a:blip>
          <a:srcRect l="151" t="2692" r="49052" b="2173"/>
          <a:stretch/>
        </p:blipFill>
        <p:spPr>
          <a:xfrm>
            <a:off x="3344959" y="-4762"/>
            <a:ext cx="5799221" cy="514039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/>
          <p:nvPr/>
        </p:nvSpPr>
        <p:spPr>
          <a:xfrm>
            <a:off x="4274" y="0"/>
            <a:ext cx="4563900" cy="51435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p6"/>
          <p:cNvCxnSpPr/>
          <p:nvPr/>
        </p:nvCxnSpPr>
        <p:spPr>
          <a:xfrm>
            <a:off x="-9442" y="2343779"/>
            <a:ext cx="3603000" cy="0"/>
          </a:xfrm>
          <a:prstGeom prst="straightConnector1">
            <a:avLst/>
          </a:prstGeom>
          <a:noFill/>
          <a:ln w="25400" cap="flat" cmpd="sng">
            <a:solidFill>
              <a:srgbClr val="11328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" name="Google Shape;50;p6"/>
          <p:cNvSpPr/>
          <p:nvPr/>
        </p:nvSpPr>
        <p:spPr>
          <a:xfrm>
            <a:off x="529054" y="858184"/>
            <a:ext cx="95100" cy="95100"/>
          </a:xfrm>
          <a:prstGeom prst="ellipse">
            <a:avLst/>
          </a:prstGeom>
          <a:noFill/>
          <a:ln w="12700" cap="flat" cmpd="sng">
            <a:solidFill>
              <a:srgbClr val="8EABF1">
                <a:alpha val="48627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754778" y="1172208"/>
            <a:ext cx="28254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1"/>
          </p:nvPr>
        </p:nvSpPr>
        <p:spPr>
          <a:xfrm>
            <a:off x="754778" y="2570027"/>
            <a:ext cx="2825400" cy="19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ftr" idx="11"/>
          </p:nvPr>
        </p:nvSpPr>
        <p:spPr>
          <a:xfrm>
            <a:off x="252304" y="46779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6855728" y="466964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351118" y="1472622"/>
            <a:ext cx="34177" cy="28253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EABF1">
              <a:alpha val="4901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rtl="0"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1pPr>
            <a:lvl2pPr marL="914400" lvl="1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99000">
              <a:srgbClr val="05202E"/>
            </a:gs>
            <a:gs pos="100000">
              <a:srgbClr val="05202E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 Black"/>
              <a:buNone/>
              <a:defRPr sz="33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0" y="668225"/>
            <a:ext cx="9144000" cy="2246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en-US" sz="3800" dirty="0">
                <a:solidFill>
                  <a:srgbClr val="E32D91"/>
                </a:solidFill>
                <a:latin typeface="Arial"/>
                <a:cs typeface="Arial"/>
              </a:rPr>
              <a:t>Enhancing Search Engine Performance with Character N-Grams,</a:t>
            </a:r>
            <a:br>
              <a:rPr lang="en-US" sz="3800" dirty="0">
                <a:solidFill>
                  <a:srgbClr val="E32D91"/>
                </a:solidFill>
                <a:latin typeface="Arial"/>
                <a:cs typeface="Arial"/>
              </a:rPr>
            </a:br>
            <a:r>
              <a:rPr lang="en-US" sz="3800" dirty="0">
                <a:solidFill>
                  <a:srgbClr val="E32D91"/>
                </a:solidFill>
                <a:latin typeface="Arial"/>
                <a:cs typeface="Arial"/>
              </a:rPr>
              <a:t>Query Expansion</a:t>
            </a:r>
            <a:br>
              <a:rPr lang="en-US" sz="3800" dirty="0">
                <a:solidFill>
                  <a:srgbClr val="E32D91"/>
                </a:solidFill>
                <a:latin typeface="Arial"/>
                <a:cs typeface="Arial"/>
              </a:rPr>
            </a:br>
            <a:r>
              <a:rPr lang="en-US" sz="3800" dirty="0">
                <a:solidFill>
                  <a:srgbClr val="E32D91"/>
                </a:solidFill>
                <a:latin typeface="Arial"/>
                <a:cs typeface="Arial"/>
              </a:rPr>
              <a:t>and Named Entity Recognition</a:t>
            </a:r>
            <a:endParaRPr lang="en-US" sz="3800" dirty="0">
              <a:solidFill>
                <a:srgbClr val="E32D9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4149413"/>
            <a:ext cx="9144000" cy="99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</a:rPr>
              <a:t>Team JIHUMING@UNIPD</a:t>
            </a:r>
            <a:endParaRPr sz="1100"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Isil Atabek, Huimin Chen, </a:t>
            </a:r>
            <a:r>
              <a:rPr lang="en" sz="1300">
                <a:solidFill>
                  <a:srgbClr val="FFFFFF"/>
                </a:solidFill>
              </a:rPr>
              <a:t>Jesús Moncada-Ramírez</a:t>
            </a:r>
            <a:endParaRPr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Nicolò Santini</a:t>
            </a:r>
            <a:r>
              <a:rPr lang="en" sz="400" i="1">
                <a:solidFill>
                  <a:srgbClr val="FFFFFF"/>
                </a:solidFill>
              </a:rPr>
              <a:t>,</a:t>
            </a:r>
            <a:r>
              <a:rPr lang="en" sz="1300">
                <a:solidFill>
                  <a:srgbClr val="FFFFFF"/>
                </a:solidFill>
              </a:rPr>
              <a:t> Giovanni Zago</a:t>
            </a:r>
            <a:endParaRPr sz="800"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" y="3114551"/>
            <a:ext cx="9144000" cy="585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>
                <a:solidFill>
                  <a:srgbClr val="FFFFFF"/>
                </a:solidFill>
              </a:rPr>
              <a:t>TASK: LongEval CLEF 2023 Lab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| </a:t>
            </a:r>
            <a:r>
              <a:rPr lang="en" sz="2900"/>
              <a:t>N-grams and NER</a:t>
            </a:r>
            <a:r>
              <a:rPr lang="en"/>
              <a:t> </a:t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208663" y="1217600"/>
            <a:ext cx="41547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N-GRAM </a:t>
            </a:r>
            <a:r>
              <a:rPr lang="en" sz="2400">
                <a:solidFill>
                  <a:srgbClr val="FFFFFF"/>
                </a:solidFill>
              </a:rPr>
              <a:t>GENERATION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25" y="1848750"/>
            <a:ext cx="4572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Delete all characters </a:t>
            </a:r>
            <a:r>
              <a:rPr lang="en" sz="2100" b="1">
                <a:solidFill>
                  <a:srgbClr val="FFFFFF"/>
                </a:solidFill>
              </a:rPr>
              <a:t>except letters.</a:t>
            </a:r>
            <a:endParaRPr sz="2100" b="1">
              <a:solidFill>
                <a:srgbClr val="FFFFFF"/>
              </a:solidFill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Generate char N-GRAMs.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4572000" y="2571750"/>
            <a:ext cx="4572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Use the </a:t>
            </a:r>
            <a:r>
              <a:rPr lang="en" sz="2100" b="1">
                <a:solidFill>
                  <a:srgbClr val="FFFFFF"/>
                </a:solidFill>
              </a:rPr>
              <a:t>FRENCH</a:t>
            </a:r>
            <a:r>
              <a:rPr lang="en" sz="2100">
                <a:solidFill>
                  <a:srgbClr val="FFFFFF"/>
                </a:solidFill>
              </a:rPr>
              <a:t> documents.</a:t>
            </a:r>
            <a:endParaRPr sz="2100">
              <a:solidFill>
                <a:srgbClr val="FFFFFF"/>
              </a:solidFill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NER about locations, person names and organizations.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4780650" y="1217600"/>
            <a:ext cx="41547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NER </a:t>
            </a:r>
            <a:r>
              <a:rPr lang="en" sz="2400">
                <a:solidFill>
                  <a:srgbClr val="FFFFFF"/>
                </a:solidFill>
              </a:rPr>
              <a:t>GENERATION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25" y="3403300"/>
            <a:ext cx="351472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| </a:t>
            </a:r>
            <a:endParaRPr/>
          </a:p>
        </p:txBody>
      </p:sp>
      <p:sp>
        <p:nvSpPr>
          <p:cNvPr id="187" name="Google Shape;187;p19"/>
          <p:cNvSpPr txBox="1"/>
          <p:nvPr/>
        </p:nvSpPr>
        <p:spPr>
          <a:xfrm>
            <a:off x="685975" y="1498275"/>
            <a:ext cx="7993500" cy="24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LongEval data structure (queries and documents), </a:t>
            </a:r>
            <a:r>
              <a:rPr lang="en" sz="2100" b="1">
                <a:solidFill>
                  <a:srgbClr val="FFFFFF"/>
                </a:solidFill>
              </a:rPr>
              <a:t>Document Parser</a:t>
            </a:r>
            <a:r>
              <a:rPr lang="en" sz="2100">
                <a:solidFill>
                  <a:srgbClr val="FFFFFF"/>
                </a:solidFill>
              </a:rPr>
              <a:t> and </a:t>
            </a:r>
            <a:r>
              <a:rPr lang="en" sz="2100" b="1">
                <a:solidFill>
                  <a:srgbClr val="FFFFFF"/>
                </a:solidFill>
              </a:rPr>
              <a:t>Topic Reader</a:t>
            </a:r>
            <a:endParaRPr sz="2100" b="1">
              <a:solidFill>
                <a:srgbClr val="FFFFFF"/>
              </a:solidFill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100"/>
              <a:buChar char="●"/>
            </a:pPr>
            <a:r>
              <a:rPr lang="en" sz="2100" b="1">
                <a:solidFill>
                  <a:srgbClr val="FFFFFF"/>
                </a:solidFill>
              </a:rPr>
              <a:t>Analysis</a:t>
            </a:r>
            <a:r>
              <a:rPr lang="en" sz="2100">
                <a:solidFill>
                  <a:srgbClr val="FFFFFF"/>
                </a:solidFill>
              </a:rPr>
              <a:t> techniques (tokenization, NER, N-Gram)</a:t>
            </a:r>
            <a:endParaRPr sz="2100">
              <a:solidFill>
                <a:srgbClr val="FFFFFF"/>
              </a:solidFill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100"/>
              <a:buChar char="●"/>
            </a:pPr>
            <a:r>
              <a:rPr lang="en" sz="2100" b="1">
                <a:solidFill>
                  <a:srgbClr val="FFFFFF"/>
                </a:solidFill>
              </a:rPr>
              <a:t>Index</a:t>
            </a:r>
            <a:endParaRPr sz="2100" b="1">
              <a:solidFill>
                <a:srgbClr val="FFFFFF"/>
              </a:solidFill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100"/>
              <a:buChar char="●"/>
            </a:pPr>
            <a:r>
              <a:rPr lang="en" sz="2100" b="1">
                <a:solidFill>
                  <a:srgbClr val="FFFFFF"/>
                </a:solidFill>
              </a:rPr>
              <a:t>Search</a:t>
            </a:r>
            <a:r>
              <a:rPr lang="en" sz="2100">
                <a:solidFill>
                  <a:srgbClr val="FFFFFF"/>
                </a:solidFill>
              </a:rPr>
              <a:t> engine</a:t>
            </a:r>
            <a:endParaRPr sz="11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| </a:t>
            </a:r>
            <a:endParaRPr/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75" y="1432825"/>
            <a:ext cx="1776400" cy="34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3184425" y="2855000"/>
            <a:ext cx="5453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Package division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Resource files (English and French stopwords)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| </a:t>
            </a:r>
            <a:endParaRPr/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75" y="1432825"/>
            <a:ext cx="1776400" cy="34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/>
          <p:nvPr/>
        </p:nvSpPr>
        <p:spPr>
          <a:xfrm>
            <a:off x="2895638" y="1432825"/>
            <a:ext cx="41547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REMARKABLE CLASSES</a:t>
            </a:r>
            <a:r>
              <a:rPr lang="en" sz="2400">
                <a:solidFill>
                  <a:srgbClr val="FFFFFF"/>
                </a:solidFill>
              </a:rPr>
              <a:t>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2892625" y="2090650"/>
            <a:ext cx="5552100" cy="2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Parse: 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Reading documents in JSON format, in order to convert them in Java classes; 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LongEvalParser is the class that implements DocumentParser (Iterator) and parses all documents.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Analyzer: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Applies the tokenization rules for both English and French documents (Lucene methods and stopwords files);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Generate character N-grams (Lucene).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Index: 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Initially made by DirectoryIndex, which allowed only to index document with a certain language; 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MultilingualDirectoryIndexer reads both English and French documents, indexing all documents;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Vocabulary statistics.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| </a:t>
            </a:r>
            <a:endParaRPr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75" y="1432825"/>
            <a:ext cx="1776400" cy="34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2895638" y="1432825"/>
            <a:ext cx="41547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REMARKABLE CLASSES</a:t>
            </a:r>
            <a:r>
              <a:rPr lang="en" sz="2400">
                <a:solidFill>
                  <a:srgbClr val="FFFFFF"/>
                </a:solidFill>
              </a:rPr>
              <a:t>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2892625" y="2090650"/>
            <a:ext cx="55521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Topic: 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Impossible to use TrecTopicsReader (Lucene) because the format of trec files was too poor; 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Defines a Java class representing a topic; 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Considers the .trec files as XML, parsing them using Java XML library.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Search: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Do the effective search (specifying analyzers, path of topics, path of index, …)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>
            <a:spLocks noGrp="1"/>
          </p:cNvSpPr>
          <p:nvPr>
            <p:ph type="title"/>
          </p:nvPr>
        </p:nvSpPr>
        <p:spPr>
          <a:xfrm>
            <a:off x="700675" y="416475"/>
            <a:ext cx="7248300" cy="60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 | Overview</a:t>
            </a:r>
            <a:endParaRPr/>
          </a:p>
        </p:txBody>
      </p:sp>
      <p:sp>
        <p:nvSpPr>
          <p:cNvPr id="216" name="Google Shape;216;p23"/>
          <p:cNvSpPr txBox="1"/>
          <p:nvPr/>
        </p:nvSpPr>
        <p:spPr>
          <a:xfrm>
            <a:off x="601950" y="1545775"/>
            <a:ext cx="7940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Goals: 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Generate </a:t>
            </a:r>
            <a:r>
              <a:rPr lang="en" sz="1800" u="sng">
                <a:solidFill>
                  <a:schemeClr val="lt1"/>
                </a:solidFill>
              </a:rPr>
              <a:t>multilingual</a:t>
            </a:r>
            <a:r>
              <a:rPr lang="en" sz="1800">
                <a:solidFill>
                  <a:schemeClr val="lt1"/>
                </a:solidFill>
              </a:rPr>
              <a:t> indexes 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Perform runs over generated indexes and compare results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601950" y="3014300"/>
            <a:ext cx="794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Evaluation: 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MAP, NDCG and Rprec scores.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Two-Ways ANOVA analysis.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Tukey Honestly Significant Difference (HSD) test.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 | Indexes</a:t>
            </a:r>
            <a:endParaRPr/>
          </a:p>
        </p:txBody>
      </p:sp>
      <p:sp>
        <p:nvSpPr>
          <p:cNvPr id="223" name="Google Shape;223;p24"/>
          <p:cNvSpPr txBox="1"/>
          <p:nvPr/>
        </p:nvSpPr>
        <p:spPr>
          <a:xfrm>
            <a:off x="601950" y="2260725"/>
            <a:ext cx="5335200" cy="1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 b="1">
                <a:solidFill>
                  <a:schemeClr val="lt1"/>
                </a:solidFill>
              </a:rPr>
              <a:t>&lt;date&gt;_multilingual_3gram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 b="1">
                <a:solidFill>
                  <a:schemeClr val="lt1"/>
                </a:solidFill>
              </a:rPr>
              <a:t>&lt;date&gt;_multilingual_3gram_synonym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 b="1">
                <a:solidFill>
                  <a:schemeClr val="lt1"/>
                </a:solidFill>
              </a:rPr>
              <a:t>&lt;date&gt;_multilingual_4gram_synonym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 b="1">
                <a:solidFill>
                  <a:schemeClr val="lt1"/>
                </a:solidFill>
              </a:rPr>
              <a:t>&lt;date&gt;_multilingual_5gram_synonym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 b="1">
                <a:solidFill>
                  <a:schemeClr val="lt1"/>
                </a:solidFill>
              </a:rPr>
              <a:t>&lt;date&gt;_multilingual_4gram_synonym_ner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601950" y="1618075"/>
            <a:ext cx="7940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We created indexes for </a:t>
            </a:r>
            <a:r>
              <a:rPr lang="en" sz="2100" b="1">
                <a:solidFill>
                  <a:schemeClr val="lt1"/>
                </a:solidFill>
              </a:rPr>
              <a:t>TRAINING </a:t>
            </a:r>
            <a:r>
              <a:rPr lang="en" sz="2100">
                <a:solidFill>
                  <a:schemeClr val="lt1"/>
                </a:solidFill>
              </a:rPr>
              <a:t>and </a:t>
            </a:r>
            <a:r>
              <a:rPr lang="en" sz="2100" b="1">
                <a:solidFill>
                  <a:schemeClr val="lt1"/>
                </a:solidFill>
              </a:rPr>
              <a:t>TEST </a:t>
            </a:r>
            <a:r>
              <a:rPr lang="en" sz="2100">
                <a:solidFill>
                  <a:schemeClr val="lt1"/>
                </a:solidFill>
              </a:rPr>
              <a:t>collections.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575" y="2205488"/>
            <a:ext cx="1895475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601950" y="4079075"/>
            <a:ext cx="4689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All of them are public in Google Drive.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9475" y="4079082"/>
            <a:ext cx="729676" cy="72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 | Runs</a:t>
            </a:r>
            <a:endParaRPr/>
          </a:p>
        </p:txBody>
      </p:sp>
      <p:sp>
        <p:nvSpPr>
          <p:cNvPr id="233" name="Google Shape;233;p25"/>
          <p:cNvSpPr txBox="1"/>
          <p:nvPr/>
        </p:nvSpPr>
        <p:spPr>
          <a:xfrm>
            <a:off x="674400" y="1447725"/>
            <a:ext cx="79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638400" y="1255425"/>
            <a:ext cx="80121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We made </a:t>
            </a:r>
            <a:r>
              <a:rPr lang="en" sz="1600" b="1">
                <a:solidFill>
                  <a:schemeClr val="lt1"/>
                </a:solidFill>
              </a:rPr>
              <a:t>12</a:t>
            </a:r>
            <a:r>
              <a:rPr lang="en" sz="1600">
                <a:solidFill>
                  <a:schemeClr val="lt1"/>
                </a:solidFill>
              </a:rPr>
              <a:t> </a:t>
            </a:r>
            <a:r>
              <a:rPr lang="en" sz="1600" b="1">
                <a:solidFill>
                  <a:schemeClr val="lt1"/>
                </a:solidFill>
              </a:rPr>
              <a:t>experiments</a:t>
            </a:r>
            <a:r>
              <a:rPr lang="en" sz="1600">
                <a:solidFill>
                  <a:schemeClr val="lt1"/>
                </a:solidFill>
              </a:rPr>
              <a:t> over different configurations.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1122300" y="1645025"/>
            <a:ext cx="68994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 i="1">
                <a:solidFill>
                  <a:schemeClr val="lt1"/>
                </a:solidFill>
              </a:rPr>
              <a:t>seupd2223-JIHUMING-01_en_en</a:t>
            </a:r>
            <a:endParaRPr sz="1700" i="1">
              <a:solidFill>
                <a:schemeClr val="lt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 i="1">
                <a:solidFill>
                  <a:schemeClr val="lt1"/>
                </a:solidFill>
              </a:rPr>
              <a:t>seupd2223-JIHUMING-02_en_en_3gram</a:t>
            </a:r>
            <a:endParaRPr sz="1700" i="1">
              <a:solidFill>
                <a:schemeClr val="lt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 i="1">
                <a:solidFill>
                  <a:schemeClr val="lt1"/>
                </a:solidFill>
              </a:rPr>
              <a:t>seupd2223-JIHUMING-03_en_en_4gram</a:t>
            </a:r>
            <a:endParaRPr sz="1700" i="1">
              <a:solidFill>
                <a:schemeClr val="lt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 i="1">
                <a:solidFill>
                  <a:schemeClr val="lt1"/>
                </a:solidFill>
              </a:rPr>
              <a:t>seupd2223-JIHUMING-04_en_en_5gram</a:t>
            </a:r>
            <a:endParaRPr sz="1700" i="1">
              <a:solidFill>
                <a:schemeClr val="lt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 i="1">
                <a:solidFill>
                  <a:schemeClr val="lt1"/>
                </a:solidFill>
              </a:rPr>
              <a:t>seupd2223-JIHUMING-05_en_en_fr_5gram</a:t>
            </a:r>
            <a:endParaRPr sz="1700" i="1">
              <a:solidFill>
                <a:schemeClr val="lt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 i="1">
                <a:solidFill>
                  <a:schemeClr val="lt1"/>
                </a:solidFill>
              </a:rPr>
              <a:t>seupd2223-JIHUMING-06_en_en_4gram_ner</a:t>
            </a:r>
            <a:endParaRPr sz="1700" i="1">
              <a:solidFill>
                <a:schemeClr val="lt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 i="1">
                <a:solidFill>
                  <a:schemeClr val="lt1"/>
                </a:solidFill>
              </a:rPr>
              <a:t>seupd2223-JIHUMING-07_fr_fr</a:t>
            </a:r>
            <a:endParaRPr sz="1700" i="1">
              <a:solidFill>
                <a:schemeClr val="lt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 i="1">
                <a:solidFill>
                  <a:schemeClr val="lt1"/>
                </a:solidFill>
              </a:rPr>
              <a:t>seupd2223-JIHUMING-08_fr_fr_3gram</a:t>
            </a:r>
            <a:endParaRPr sz="1700" i="1">
              <a:solidFill>
                <a:schemeClr val="lt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 i="1">
                <a:solidFill>
                  <a:schemeClr val="lt1"/>
                </a:solidFill>
              </a:rPr>
              <a:t>seupd2223-JIHUMING-09_fr_fr_4gram</a:t>
            </a:r>
            <a:endParaRPr sz="1700" i="1">
              <a:solidFill>
                <a:schemeClr val="lt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 i="1">
                <a:solidFill>
                  <a:schemeClr val="lt1"/>
                </a:solidFill>
              </a:rPr>
              <a:t>seupd2223-JIHUMING-10_fr_fr_5gram</a:t>
            </a:r>
            <a:endParaRPr sz="1700" i="1">
              <a:solidFill>
                <a:schemeClr val="lt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 i="1">
                <a:solidFill>
                  <a:schemeClr val="lt1"/>
                </a:solidFill>
              </a:rPr>
              <a:t>seupd2223-JIHUMING-11_fr_en_fr_5gram</a:t>
            </a:r>
            <a:endParaRPr sz="1700" i="1">
              <a:solidFill>
                <a:schemeClr val="lt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 i="1">
                <a:solidFill>
                  <a:schemeClr val="lt1"/>
                </a:solidFill>
              </a:rPr>
              <a:t>seupd2223-JIHUMING-12_fr_fr_4gram_ner</a:t>
            </a:r>
            <a:endParaRPr sz="1700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Discussion | Train </a:t>
            </a:r>
            <a:endParaRPr/>
          </a:p>
        </p:txBody>
      </p:sp>
      <p:sp>
        <p:nvSpPr>
          <p:cNvPr id="241" name="Google Shape;241;p26"/>
          <p:cNvSpPr txBox="1"/>
          <p:nvPr/>
        </p:nvSpPr>
        <p:spPr>
          <a:xfrm>
            <a:off x="685975" y="1498275"/>
            <a:ext cx="792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42" name="Google Shape;24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613" y="1553575"/>
            <a:ext cx="4737669" cy="294022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5430250" y="1498275"/>
            <a:ext cx="33717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Five best systems with five best scores</a:t>
            </a:r>
            <a:endParaRPr sz="2000">
              <a:solidFill>
                <a:srgbClr val="FFFFFF"/>
              </a:solidFill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Fr_fr_5gram</a:t>
            </a:r>
            <a:endParaRPr sz="2000">
              <a:solidFill>
                <a:schemeClr val="lt1"/>
              </a:solidFill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Fr_fr_4gram</a:t>
            </a:r>
            <a:endParaRPr sz="2000">
              <a:solidFill>
                <a:schemeClr val="lt1"/>
              </a:solidFill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Fr_fr_3gram</a:t>
            </a:r>
            <a:endParaRPr sz="2000">
              <a:solidFill>
                <a:srgbClr val="FFFFFF"/>
              </a:solidFill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Fr_fr</a:t>
            </a:r>
            <a:endParaRPr sz="2000">
              <a:solidFill>
                <a:srgbClr val="FFFFFF"/>
              </a:solidFill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Fr_fr_4gram_ner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25" y="1553575"/>
            <a:ext cx="4858626" cy="3153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 and Discussion | Test </a:t>
            </a:r>
            <a:endParaRPr sz="3000"/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650" y="1498275"/>
            <a:ext cx="4232425" cy="29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5135450" y="1498275"/>
            <a:ext cx="356580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Mean Average Precision (MAP) evaluating the effectiveness of an IR system in ranking documents/items.</a:t>
            </a:r>
            <a:endParaRPr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Indicating same score ranks in three data sets.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Demonstrate the best performance at the long-term.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769225" y="519675"/>
            <a:ext cx="3467700" cy="685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E58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760971" y="239006"/>
            <a:ext cx="5183100" cy="873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| </a:t>
            </a: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2"/>
          </p:nvPr>
        </p:nvSpPr>
        <p:spPr>
          <a:xfrm>
            <a:off x="769225" y="1863350"/>
            <a:ext cx="5166600" cy="2514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b="1">
                <a:solidFill>
                  <a:srgbClr val="FFFFFF"/>
                </a:solidFill>
              </a:rPr>
              <a:t>Introduction</a:t>
            </a:r>
            <a:endParaRPr sz="1800" b="1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>
                <a:solidFill>
                  <a:srgbClr val="FFFFFF"/>
                </a:solidFill>
              </a:rPr>
              <a:t>Methodology</a:t>
            </a:r>
            <a:endParaRPr sz="1800" b="1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>
                <a:solidFill>
                  <a:srgbClr val="FFFFFF"/>
                </a:solidFill>
              </a:rPr>
              <a:t>System Architecture</a:t>
            </a:r>
            <a:endParaRPr sz="1800" b="1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>
                <a:solidFill>
                  <a:srgbClr val="FFFFFF"/>
                </a:solidFill>
              </a:rPr>
              <a:t>Experimental Setup</a:t>
            </a:r>
            <a:endParaRPr sz="1800" b="1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>
                <a:solidFill>
                  <a:srgbClr val="FFFFFF"/>
                </a:solidFill>
              </a:rPr>
              <a:t>Results and Discussion</a:t>
            </a:r>
            <a:endParaRPr sz="1800" b="1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>
                <a:solidFill>
                  <a:srgbClr val="FFFFFF"/>
                </a:solidFill>
              </a:rPr>
              <a:t>Conclusion</a:t>
            </a:r>
            <a:endParaRPr sz="1800" b="1">
              <a:solidFill>
                <a:srgbClr val="FFFFFF"/>
              </a:solidFill>
            </a:endParaRPr>
          </a:p>
        </p:txBody>
      </p:sp>
      <p:pic>
        <p:nvPicPr>
          <p:cNvPr id="78" name="Google Shape;7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149" y="611513"/>
            <a:ext cx="502125" cy="5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 and Discussion | Test </a:t>
            </a:r>
            <a:endParaRPr sz="3000"/>
          </a:p>
        </p:txBody>
      </p:sp>
      <p:sp>
        <p:nvSpPr>
          <p:cNvPr id="257" name="Google Shape;257;p28"/>
          <p:cNvSpPr txBox="1"/>
          <p:nvPr/>
        </p:nvSpPr>
        <p:spPr>
          <a:xfrm>
            <a:off x="685975" y="1498275"/>
            <a:ext cx="792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75" y="1559700"/>
            <a:ext cx="4232425" cy="29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/>
        </p:nvSpPr>
        <p:spPr>
          <a:xfrm>
            <a:off x="5105400" y="1477200"/>
            <a:ext cx="33885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nDCG (normalized Discounted Cumulative Gain) assesses the quality of the ranking produced by an IR system. </a:t>
            </a:r>
            <a:endParaRPr sz="1600">
              <a:solidFill>
                <a:srgbClr val="FFFFFF"/>
              </a:solidFill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Indicating same score ranks in three data sets.</a:t>
            </a:r>
            <a:endParaRPr sz="1600">
              <a:solidFill>
                <a:srgbClr val="FFFFFF"/>
              </a:solidFill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Demonstrate the best performance at the long-term.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 and Discussion | Test</a:t>
            </a:r>
            <a:endParaRPr sz="3000"/>
          </a:p>
        </p:txBody>
      </p:sp>
      <p:sp>
        <p:nvSpPr>
          <p:cNvPr id="265" name="Google Shape;265;p29"/>
          <p:cNvSpPr txBox="1"/>
          <p:nvPr/>
        </p:nvSpPr>
        <p:spPr>
          <a:xfrm>
            <a:off x="5105400" y="1477200"/>
            <a:ext cx="33885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Rprec (Rank Precision)  measures the precision of the retrieved documents/items </a:t>
            </a:r>
            <a:endParaRPr sz="1600">
              <a:solidFill>
                <a:srgbClr val="FFFFFF"/>
              </a:solidFill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Indicating same score ranks in three data sets.</a:t>
            </a:r>
            <a:endParaRPr sz="1600">
              <a:solidFill>
                <a:srgbClr val="FFFFFF"/>
              </a:solidFill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Demonstrate the best performance at the long-term.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63" y="1477200"/>
            <a:ext cx="4232425" cy="29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Discussion | Train </a:t>
            </a:r>
            <a:endParaRPr/>
          </a:p>
        </p:txBody>
      </p:sp>
      <p:sp>
        <p:nvSpPr>
          <p:cNvPr id="272" name="Google Shape;272;p30"/>
          <p:cNvSpPr txBox="1"/>
          <p:nvPr/>
        </p:nvSpPr>
        <p:spPr>
          <a:xfrm>
            <a:off x="685975" y="1498275"/>
            <a:ext cx="792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00" y="1581200"/>
            <a:ext cx="4737669" cy="294022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/>
        </p:nvSpPr>
        <p:spPr>
          <a:xfrm>
            <a:off x="5387000" y="1498275"/>
            <a:ext cx="3371700" cy="28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500"/>
              <a:buChar char="●"/>
            </a:pPr>
            <a:r>
              <a:rPr lang="en" sz="1500" b="1">
                <a:solidFill>
                  <a:srgbClr val="FFFFFF"/>
                </a:solidFill>
              </a:rPr>
              <a:t>French queries</a:t>
            </a:r>
            <a:r>
              <a:rPr lang="en" sz="1500">
                <a:solidFill>
                  <a:srgbClr val="FFFFFF"/>
                </a:solidFill>
              </a:rPr>
              <a:t> perform better than their English counterparts.</a:t>
            </a:r>
            <a:endParaRPr sz="1500">
              <a:solidFill>
                <a:srgbClr val="FFFFFF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IR system’s effectiveness generally increases with a </a:t>
            </a:r>
            <a:r>
              <a:rPr lang="en" sz="1500" b="1">
                <a:solidFill>
                  <a:schemeClr val="lt1"/>
                </a:solidFill>
              </a:rPr>
              <a:t>larger N-gram size.</a:t>
            </a:r>
            <a:endParaRPr sz="1500" b="1"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The inclusion of NER in the indexing process has a </a:t>
            </a:r>
            <a:r>
              <a:rPr lang="en" sz="1500" b="1">
                <a:solidFill>
                  <a:schemeClr val="lt1"/>
                </a:solidFill>
              </a:rPr>
              <a:t>negative impact</a:t>
            </a:r>
            <a:r>
              <a:rPr lang="en" sz="1500">
                <a:solidFill>
                  <a:schemeClr val="lt1"/>
                </a:solidFill>
              </a:rPr>
              <a:t> on the scores.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Discussion |</a:t>
            </a:r>
            <a:endParaRPr/>
          </a:p>
        </p:txBody>
      </p:sp>
      <p:sp>
        <p:nvSpPr>
          <p:cNvPr id="280" name="Google Shape;280;p31"/>
          <p:cNvSpPr txBox="1"/>
          <p:nvPr/>
        </p:nvSpPr>
        <p:spPr>
          <a:xfrm>
            <a:off x="685975" y="1498275"/>
            <a:ext cx="792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685975" y="1498275"/>
            <a:ext cx="8378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From the training data and test data, the three metrics shows the same rankings of five systems’ effectiveness</a:t>
            </a:r>
            <a:endParaRPr sz="2400">
              <a:solidFill>
                <a:srgbClr val="FFFFFF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The </a:t>
            </a:r>
            <a:r>
              <a:rPr lang="en" sz="2400" b="1">
                <a:solidFill>
                  <a:srgbClr val="FFFFFF"/>
                </a:solidFill>
              </a:rPr>
              <a:t>long-term data</a:t>
            </a:r>
            <a:r>
              <a:rPr lang="en" sz="2400">
                <a:solidFill>
                  <a:srgbClr val="FFFFFF"/>
                </a:solidFill>
              </a:rPr>
              <a:t> presents the best performance score. 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| </a:t>
            </a:r>
            <a:endParaRPr/>
          </a:p>
        </p:txBody>
      </p:sp>
      <p:sp>
        <p:nvSpPr>
          <p:cNvPr id="287" name="Google Shape;287;p32"/>
          <p:cNvSpPr txBox="1"/>
          <p:nvPr/>
        </p:nvSpPr>
        <p:spPr>
          <a:xfrm>
            <a:off x="685975" y="1498275"/>
            <a:ext cx="4680300" cy="3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Our results (MAP, NCDG, ANOVA etc) reflect our approach: many simple approaches, as if we were searching for a heuristic start of a more complex information retrieval. The only untapped approach would be including a machine-learning based IR system, to achieve a more adaptable one.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950" y="1903325"/>
            <a:ext cx="3493101" cy="23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752746" y="789081"/>
            <a:ext cx="5183100" cy="873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94" name="Google Shape;294;p33"/>
          <p:cNvSpPr txBox="1">
            <a:spLocks noGrp="1"/>
          </p:cNvSpPr>
          <p:nvPr>
            <p:ph type="body" idx="1"/>
          </p:nvPr>
        </p:nvSpPr>
        <p:spPr>
          <a:xfrm>
            <a:off x="769225" y="1898125"/>
            <a:ext cx="5166600" cy="251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Team JIHUMING@UNIPD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Isil Atabek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Huimin Chen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Jesús Moncada-Ramírez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Nicolò Santini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Giovanni Zago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 | </a:t>
            </a:r>
            <a:endParaRPr/>
          </a:p>
        </p:txBody>
      </p:sp>
      <p:pic>
        <p:nvPicPr>
          <p:cNvPr id="84" name="Google Shape;8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550" y="1865750"/>
            <a:ext cx="1713900" cy="172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025" y="1871825"/>
            <a:ext cx="1713901" cy="171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75" y="1871825"/>
            <a:ext cx="1713901" cy="171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5975" y="1871825"/>
            <a:ext cx="1713901" cy="171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5500" y="1865750"/>
            <a:ext cx="1713901" cy="17139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/>
          <p:nvPr/>
        </p:nvSpPr>
        <p:spPr>
          <a:xfrm>
            <a:off x="-56525" y="3699725"/>
            <a:ext cx="2015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Jesús Moncada-Ramírez</a:t>
            </a:r>
            <a:endParaRPr sz="17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0" name="Google Shape;90;p11"/>
          <p:cNvSpPr txBox="1"/>
          <p:nvPr/>
        </p:nvSpPr>
        <p:spPr>
          <a:xfrm>
            <a:off x="2221500" y="3707200"/>
            <a:ext cx="1080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Giovanni Zago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1" name="Google Shape;91;p11"/>
          <p:cNvSpPr txBox="1"/>
          <p:nvPr/>
        </p:nvSpPr>
        <p:spPr>
          <a:xfrm>
            <a:off x="4032000" y="3707200"/>
            <a:ext cx="1080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 Huimin Chen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2" name="Google Shape;92;p11"/>
          <p:cNvSpPr txBox="1"/>
          <p:nvPr/>
        </p:nvSpPr>
        <p:spPr>
          <a:xfrm>
            <a:off x="5842500" y="3699725"/>
            <a:ext cx="1017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Nicolò Santini</a:t>
            </a:r>
            <a:endParaRPr sz="17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3" name="Google Shape;93;p11"/>
          <p:cNvSpPr txBox="1"/>
          <p:nvPr/>
        </p:nvSpPr>
        <p:spPr>
          <a:xfrm>
            <a:off x="7739175" y="3699725"/>
            <a:ext cx="907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Isil Atabek</a:t>
            </a:r>
            <a:endParaRPr sz="17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| </a:t>
            </a:r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614750" y="1270325"/>
            <a:ext cx="81381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We introduce a search engine for LongEval at CLEF 2023. Our system focuses on temporal performance in English and French documents. </a:t>
            </a:r>
            <a:endParaRPr sz="24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By analyzing text and using NLP techniques, we refine our system. Implemented in Java with Lucene, we developed five top-performing systems based on MAP and NDCG scores.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| </a:t>
            </a:r>
            <a:endParaRPr/>
          </a:p>
        </p:txBody>
      </p:sp>
      <p:sp>
        <p:nvSpPr>
          <p:cNvPr id="105" name="Google Shape;105;p13"/>
          <p:cNvSpPr txBox="1"/>
          <p:nvPr/>
        </p:nvSpPr>
        <p:spPr>
          <a:xfrm>
            <a:off x="614750" y="1270300"/>
            <a:ext cx="81381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Our approach involves analyzing English and French versions of the documents using whitespace tokenization, stopword removal and stemming. </a:t>
            </a:r>
            <a:endParaRPr sz="24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We generate character N-grams to identify recurring word structures repeated over documents. </a:t>
            </a:r>
            <a:endParaRPr sz="24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We use query expansion with synonyms and NLP techniques as NER to further refine our system.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| Parsing</a:t>
            </a:r>
            <a:endParaRPr/>
          </a:p>
        </p:txBody>
      </p:sp>
      <p:grpSp>
        <p:nvGrpSpPr>
          <p:cNvPr id="111" name="Google Shape;111;p14"/>
          <p:cNvGrpSpPr/>
          <p:nvPr/>
        </p:nvGrpSpPr>
        <p:grpSpPr>
          <a:xfrm>
            <a:off x="868059" y="1826725"/>
            <a:ext cx="2671779" cy="604800"/>
            <a:chOff x="1620296" y="2691050"/>
            <a:chExt cx="2671779" cy="604800"/>
          </a:xfrm>
        </p:grpSpPr>
        <p:sp>
          <p:nvSpPr>
            <p:cNvPr id="112" name="Google Shape;112;p14"/>
            <p:cNvSpPr txBox="1"/>
            <p:nvPr/>
          </p:nvSpPr>
          <p:spPr>
            <a:xfrm>
              <a:off x="2225075" y="2716400"/>
              <a:ext cx="2067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</a:rPr>
                <a:t>Documents</a:t>
              </a:r>
              <a:endParaRPr b="1"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113" name="Google Shape;11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20296" y="2691050"/>
              <a:ext cx="604783" cy="60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4"/>
          <p:cNvGrpSpPr/>
          <p:nvPr/>
        </p:nvGrpSpPr>
        <p:grpSpPr>
          <a:xfrm>
            <a:off x="5793750" y="1826725"/>
            <a:ext cx="2128500" cy="604800"/>
            <a:chOff x="6335400" y="1890000"/>
            <a:chExt cx="2128500" cy="604800"/>
          </a:xfrm>
        </p:grpSpPr>
        <p:sp>
          <p:nvSpPr>
            <p:cNvPr id="115" name="Google Shape;115;p14"/>
            <p:cNvSpPr txBox="1"/>
            <p:nvPr/>
          </p:nvSpPr>
          <p:spPr>
            <a:xfrm>
              <a:off x="6940200" y="1915350"/>
              <a:ext cx="1523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</a:rPr>
                <a:t>Topics</a:t>
              </a:r>
              <a:endParaRPr b="1"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116" name="Google Shape;11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35400" y="1890000"/>
              <a:ext cx="604800" cy="604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14"/>
          <p:cNvSpPr txBox="1"/>
          <p:nvPr/>
        </p:nvSpPr>
        <p:spPr>
          <a:xfrm>
            <a:off x="0" y="2698200"/>
            <a:ext cx="45720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JSON version.</a:t>
            </a:r>
            <a:endParaRPr sz="2100">
              <a:solidFill>
                <a:srgbClr val="FFFFFF"/>
              </a:solidFill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 i="1">
                <a:solidFill>
                  <a:srgbClr val="FFFFFF"/>
                </a:solidFill>
              </a:rPr>
              <a:t>Iterator/Iterable</a:t>
            </a:r>
            <a:r>
              <a:rPr lang="en" sz="2100">
                <a:solidFill>
                  <a:srgbClr val="FFFFFF"/>
                </a:solidFill>
              </a:rPr>
              <a:t> architecture.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4572000" y="2698200"/>
            <a:ext cx="4572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8FA9"/>
              </a:buClr>
              <a:buSzPts val="2100"/>
              <a:buChar char="●"/>
            </a:pPr>
            <a:r>
              <a:rPr lang="en" sz="2100" i="1">
                <a:solidFill>
                  <a:srgbClr val="FFFFFF"/>
                </a:solidFill>
              </a:rPr>
              <a:t>TRECTopicReader</a:t>
            </a:r>
            <a:r>
              <a:rPr lang="en" sz="2100">
                <a:solidFill>
                  <a:srgbClr val="FFFFFF"/>
                </a:solidFill>
              </a:rPr>
              <a:t> not working.</a:t>
            </a:r>
            <a:endParaRPr sz="2100">
              <a:solidFill>
                <a:srgbClr val="FFFFFF"/>
              </a:solidFill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Our </a:t>
            </a:r>
            <a:r>
              <a:rPr lang="en" sz="2100" b="1">
                <a:solidFill>
                  <a:srgbClr val="FFFFFF"/>
                </a:solidFill>
              </a:rPr>
              <a:t>own</a:t>
            </a:r>
            <a:r>
              <a:rPr lang="en" sz="2100">
                <a:solidFill>
                  <a:srgbClr val="FFFFFF"/>
                </a:solidFill>
              </a:rPr>
              <a:t> parser treating topic documents as </a:t>
            </a:r>
            <a:r>
              <a:rPr lang="en" sz="2100" b="1">
                <a:solidFill>
                  <a:srgbClr val="FFFFFF"/>
                </a:solidFill>
              </a:rPr>
              <a:t>XML</a:t>
            </a:r>
            <a:r>
              <a:rPr lang="en" sz="2100">
                <a:solidFill>
                  <a:srgbClr val="FFFFFF"/>
                </a:solidFill>
              </a:rPr>
              <a:t> documents.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| Index 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97350" y="1745375"/>
            <a:ext cx="20670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FIELD 1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2379175" y="1745375"/>
            <a:ext cx="20670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FIELD 2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4660988" y="1745375"/>
            <a:ext cx="20670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FIELD 3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6979700" y="1745375"/>
            <a:ext cx="2067000" cy="5541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FIELD 4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-10050" y="2299475"/>
            <a:ext cx="2281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(processed) English version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2271775" y="2299475"/>
            <a:ext cx="2281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(processed) French version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4553600" y="2299475"/>
            <a:ext cx="22818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Character </a:t>
            </a:r>
            <a:r>
              <a:rPr lang="en" sz="2400" b="1">
                <a:solidFill>
                  <a:srgbClr val="FFFFFF"/>
                </a:solidFill>
              </a:rPr>
              <a:t>N-grams</a:t>
            </a:r>
            <a:r>
              <a:rPr lang="en" sz="2400">
                <a:solidFill>
                  <a:srgbClr val="FFFFFF"/>
                </a:solidFill>
              </a:rPr>
              <a:t> of both versions</a:t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6872300" y="2299475"/>
            <a:ext cx="2281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NER </a:t>
            </a:r>
            <a:r>
              <a:rPr lang="en" sz="2400">
                <a:solidFill>
                  <a:srgbClr val="FFFFFF"/>
                </a:solidFill>
              </a:rPr>
              <a:t>information</a:t>
            </a:r>
            <a:endParaRPr/>
          </a:p>
        </p:txBody>
      </p:sp>
      <p:pic>
        <p:nvPicPr>
          <p:cNvPr id="132" name="Google Shape;13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50" y="3608950"/>
            <a:ext cx="1108200" cy="11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2100" y="3572475"/>
            <a:ext cx="1181149" cy="118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/>
          <p:nvPr/>
        </p:nvSpPr>
        <p:spPr>
          <a:xfrm>
            <a:off x="4553600" y="3977850"/>
            <a:ext cx="22818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FFFFFF"/>
                </a:solidFill>
              </a:rPr>
              <a:t>3-grams, 4-grams, 5-grams</a:t>
            </a:r>
            <a:endParaRPr sz="700" i="1"/>
          </a:p>
        </p:txBody>
      </p:sp>
      <p:sp>
        <p:nvSpPr>
          <p:cNvPr id="135" name="Google Shape;135;p15"/>
          <p:cNvSpPr txBox="1"/>
          <p:nvPr/>
        </p:nvSpPr>
        <p:spPr>
          <a:xfrm>
            <a:off x="7118750" y="3608950"/>
            <a:ext cx="17889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rgbClr val="FFFFFF"/>
                </a:solidFill>
              </a:rPr>
              <a:t>Apache OpenNLP</a:t>
            </a:r>
            <a:endParaRPr sz="700" i="1"/>
          </a:p>
        </p:txBody>
      </p:sp>
      <p:sp>
        <p:nvSpPr>
          <p:cNvPr id="136" name="Google Shape;136;p15"/>
          <p:cNvSpPr txBox="1"/>
          <p:nvPr/>
        </p:nvSpPr>
        <p:spPr>
          <a:xfrm>
            <a:off x="3538488" y="1190400"/>
            <a:ext cx="206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rgbClr val="FFFFFF"/>
                </a:solidFill>
              </a:rPr>
              <a:t>Always (BM25)</a:t>
            </a:r>
            <a:endParaRPr sz="1000" i="1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| English </a:t>
            </a:r>
            <a:endParaRPr/>
          </a:p>
        </p:txBody>
      </p:sp>
      <p:sp>
        <p:nvSpPr>
          <p:cNvPr id="142" name="Google Shape;142;p16"/>
          <p:cNvSpPr txBox="1"/>
          <p:nvPr/>
        </p:nvSpPr>
        <p:spPr>
          <a:xfrm>
            <a:off x="1225502" y="1191275"/>
            <a:ext cx="669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ENGLISH </a:t>
            </a:r>
            <a:r>
              <a:rPr lang="en" sz="2400">
                <a:solidFill>
                  <a:srgbClr val="FFFFFF"/>
                </a:solidFill>
              </a:rPr>
              <a:t>PROCESSING (ANALYZER)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655975" y="1915375"/>
            <a:ext cx="1780800" cy="9159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FFFFF"/>
                </a:solidFill>
              </a:rPr>
              <a:t>Whitespace </a:t>
            </a:r>
            <a:r>
              <a:rPr lang="en" sz="1900">
                <a:solidFill>
                  <a:srgbClr val="FFFFFF"/>
                </a:solidFill>
              </a:rPr>
              <a:t>tokenization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3365400" y="1915375"/>
            <a:ext cx="2413200" cy="9159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Breaking based on special characters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6707225" y="2134825"/>
            <a:ext cx="1842900" cy="4770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Lowercasing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593875" y="3437450"/>
            <a:ext cx="1842900" cy="9159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TERRIER stopword list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3362400" y="3437450"/>
            <a:ext cx="2750100" cy="9159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Query expansion with synonyms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7038125" y="3656900"/>
            <a:ext cx="1512000" cy="4770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Stemming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288" y="2010525"/>
            <a:ext cx="725600" cy="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100" y="2010525"/>
            <a:ext cx="725600" cy="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775" y="3532600"/>
            <a:ext cx="725600" cy="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2500" y="3532600"/>
            <a:ext cx="725600" cy="7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/>
          <p:nvPr/>
        </p:nvSpPr>
        <p:spPr>
          <a:xfrm>
            <a:off x="3196950" y="2831275"/>
            <a:ext cx="2750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chemeClr val="lt1"/>
                </a:solidFill>
              </a:rPr>
              <a:t>WordDelimiterGraphFilter</a:t>
            </a:r>
            <a:endParaRPr sz="1700" i="1">
              <a:solidFill>
                <a:schemeClr val="lt1"/>
              </a:solidFill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3362400" y="4363575"/>
            <a:ext cx="2750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chemeClr val="lt1"/>
                </a:solidFill>
              </a:rPr>
              <a:t>WORDNET</a:t>
            </a:r>
            <a:endParaRPr sz="1700" i="1">
              <a:solidFill>
                <a:schemeClr val="lt1"/>
              </a:solidFill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7038125" y="4133900"/>
            <a:ext cx="1512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chemeClr val="lt1"/>
                </a:solidFill>
              </a:rPr>
              <a:t>English Minimal Stemmer</a:t>
            </a:r>
            <a:endParaRPr sz="1700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700684" y="416486"/>
            <a:ext cx="7082700" cy="60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| French </a:t>
            </a: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1225502" y="1191275"/>
            <a:ext cx="669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FRENCH </a:t>
            </a:r>
            <a:r>
              <a:rPr lang="en" sz="2400">
                <a:solidFill>
                  <a:srgbClr val="FFFFFF"/>
                </a:solidFill>
              </a:rPr>
              <a:t>PROCESSING (ANALYZER)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624925" y="1915375"/>
            <a:ext cx="1780800" cy="9159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FFFFF"/>
                </a:solidFill>
              </a:rPr>
              <a:t>Whitespace </a:t>
            </a:r>
            <a:r>
              <a:rPr lang="en" sz="1900">
                <a:solidFill>
                  <a:srgbClr val="FFFFFF"/>
                </a:solidFill>
              </a:rPr>
              <a:t>tokenization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3334350" y="1915375"/>
            <a:ext cx="2413200" cy="9159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Breaking based on special characters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6676175" y="2134825"/>
            <a:ext cx="1842900" cy="4770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Lowercasing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2386400" y="3372825"/>
            <a:ext cx="1842900" cy="9159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French</a:t>
            </a:r>
            <a:endParaRPr sz="19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stopword list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5245600" y="3592275"/>
            <a:ext cx="1512000" cy="477000"/>
          </a:xfrm>
          <a:prstGeom prst="rect">
            <a:avLst/>
          </a:prstGeom>
          <a:solidFill>
            <a:srgbClr val="E7E6E6">
              <a:alpha val="3686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Stemming</a:t>
            </a:r>
            <a:endParaRPr sz="9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238" y="2010525"/>
            <a:ext cx="725600" cy="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050" y="2010525"/>
            <a:ext cx="725600" cy="7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650" y="3467975"/>
            <a:ext cx="725600" cy="7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/>
          <p:nvPr/>
        </p:nvSpPr>
        <p:spPr>
          <a:xfrm>
            <a:off x="3165900" y="2831275"/>
            <a:ext cx="2750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chemeClr val="lt1"/>
                </a:solidFill>
              </a:rPr>
              <a:t>WordDelimiterGraphFilter</a:t>
            </a:r>
            <a:endParaRPr sz="1700" i="1">
              <a:solidFill>
                <a:schemeClr val="lt1"/>
              </a:solidFill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5245600" y="4069275"/>
            <a:ext cx="1512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solidFill>
                  <a:schemeClr val="lt1"/>
                </a:solidFill>
              </a:rPr>
              <a:t>French Minimal Stemmer</a:t>
            </a:r>
            <a:endParaRPr sz="1700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Red Violet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1029</Words>
  <Application>Microsoft Office PowerPoint</Application>
  <PresentationFormat>On-screen Show (16:9)</PresentationFormat>
  <Paragraphs>168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Arial Black</vt:lpstr>
      <vt:lpstr>Office 主题</vt:lpstr>
      <vt:lpstr>Enhancing Search Engine Performance with Character N-Grams, Query Expansion and Named Entity Recognition</vt:lpstr>
      <vt:lpstr>Agenda | </vt:lpstr>
      <vt:lpstr>Our Team | </vt:lpstr>
      <vt:lpstr>Introduction | </vt:lpstr>
      <vt:lpstr>Introduction | </vt:lpstr>
      <vt:lpstr>Methodology | Parsing</vt:lpstr>
      <vt:lpstr>Methodology | Index </vt:lpstr>
      <vt:lpstr>Methodology | English </vt:lpstr>
      <vt:lpstr>Methodology | French </vt:lpstr>
      <vt:lpstr>Methodology | N-grams and NER </vt:lpstr>
      <vt:lpstr>System Architecture | </vt:lpstr>
      <vt:lpstr>System Architecture | </vt:lpstr>
      <vt:lpstr>System Architecture | </vt:lpstr>
      <vt:lpstr>System Architecture | </vt:lpstr>
      <vt:lpstr>Experimental Setup | Overview</vt:lpstr>
      <vt:lpstr>Experimental Setup | Indexes</vt:lpstr>
      <vt:lpstr>Experimental Setup | Runs</vt:lpstr>
      <vt:lpstr>Results and Discussion | Train </vt:lpstr>
      <vt:lpstr>Results and Discussion | Test </vt:lpstr>
      <vt:lpstr>Results and Discussion | Test </vt:lpstr>
      <vt:lpstr>Results and Discussion | Test</vt:lpstr>
      <vt:lpstr>Results and Discussion | Train </vt:lpstr>
      <vt:lpstr>Results and Discussion |</vt:lpstr>
      <vt:lpstr>Conclusion |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Search Engine Performance with Character N-Grams, Query Expansion and Named Entity Recognition</dc:title>
  <dc:creator>User</dc:creator>
  <cp:lastModifiedBy>Zago Giovanni</cp:lastModifiedBy>
  <cp:revision>2</cp:revision>
  <dcterms:modified xsi:type="dcterms:W3CDTF">2023-06-05T19:35:40Z</dcterms:modified>
</cp:coreProperties>
</file>